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6" r:id="rId1"/>
  </p:sldMasterIdLst>
  <p:sldIdLst>
    <p:sldId id="256" r:id="rId2"/>
    <p:sldId id="257" r:id="rId3"/>
    <p:sldId id="258" r:id="rId4"/>
    <p:sldId id="260" r:id="rId5"/>
    <p:sldId id="261" r:id="rId6"/>
    <p:sldId id="290" r:id="rId7"/>
    <p:sldId id="291" r:id="rId8"/>
    <p:sldId id="265" r:id="rId9"/>
    <p:sldId id="294" r:id="rId10"/>
    <p:sldId id="295" r:id="rId11"/>
    <p:sldId id="289" r:id="rId12"/>
    <p:sldId id="292" r:id="rId13"/>
    <p:sldId id="293" r:id="rId14"/>
    <p:sldId id="288" r:id="rId15"/>
    <p:sldId id="296" r:id="rId16"/>
    <p:sldId id="297" r:id="rId17"/>
    <p:sldId id="269" r:id="rId18"/>
    <p:sldId id="300" r:id="rId19"/>
    <p:sldId id="301" r:id="rId20"/>
    <p:sldId id="275" r:id="rId21"/>
    <p:sldId id="298" r:id="rId22"/>
    <p:sldId id="299" r:id="rId23"/>
    <p:sldId id="279" r:id="rId24"/>
    <p:sldId id="302" r:id="rId25"/>
    <p:sldId id="303" r:id="rId26"/>
    <p:sldId id="283" r:id="rId27"/>
    <p:sldId id="304" r:id="rId28"/>
    <p:sldId id="305" r:id="rId29"/>
    <p:sldId id="306" r:id="rId30"/>
    <p:sldId id="307" r:id="rId31"/>
    <p:sldId id="308" r:id="rId32"/>
    <p:sldId id="274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7" autoAdjust="0"/>
    <p:restoredTop sz="94660"/>
  </p:normalViewPr>
  <p:slideViewPr>
    <p:cSldViewPr>
      <p:cViewPr varScale="1">
        <p:scale>
          <a:sx n="104" d="100"/>
          <a:sy n="104" d="100"/>
        </p:scale>
        <p:origin x="129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hr-HR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EBE5C-6CB0-450D-8E40-2191DB07B9C7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501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253F58-76AC-4ACF-8FF9-F098F9A4C84A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310199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89CEB-102A-4932-B71A-81FC9C9A4C76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760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DE0D0-9443-474C-A020-940D1E2DC537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419983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36FCE-7116-46E9-82A5-4847D67413C7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51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AF7D86-2422-457D-8276-C04DF791CB1B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130190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F7CF17-291D-4039-8D5A-D55A9CDF045C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337592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25AC5-69B7-462E-BBD9-0AC63D417470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45437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A35A70-B65A-4F1D-88CA-97DA27DF3CD9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392793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950D19-A206-42F7-94F0-8FC1A97C3BA8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</p:spTree>
    <p:extLst>
      <p:ext uri="{BB962C8B-B14F-4D97-AF65-F5344CB8AC3E}">
        <p14:creationId xmlns:p14="http://schemas.microsoft.com/office/powerpoint/2010/main" val="415477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 alt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21648-AEE2-40D7-B6B9-5B107442B730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698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hr-HR" alt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hr-HR" alt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D1950D19-A206-42F7-94F0-8FC1A97C3BA8}" type="slidenum">
              <a:rPr lang="hr-HR" altLang="sl-SI" smtClean="0"/>
              <a:pPr>
                <a:defRPr/>
              </a:pPr>
              <a:t>‹#›</a:t>
            </a:fld>
            <a:endParaRPr lang="hr-HR" altLang="sl-S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8547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07" r:id="rId1"/>
    <p:sldLayoutId id="2147484208" r:id="rId2"/>
    <p:sldLayoutId id="2147484209" r:id="rId3"/>
    <p:sldLayoutId id="2147484210" r:id="rId4"/>
    <p:sldLayoutId id="2147484211" r:id="rId5"/>
    <p:sldLayoutId id="2147484212" r:id="rId6"/>
    <p:sldLayoutId id="2147484213" r:id="rId7"/>
    <p:sldLayoutId id="2147484214" r:id="rId8"/>
    <p:sldLayoutId id="2147484215" r:id="rId9"/>
    <p:sldLayoutId id="2147484216" r:id="rId10"/>
    <p:sldLayoutId id="214748421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71800" y="1905000"/>
            <a:ext cx="6019800" cy="2209800"/>
          </a:xfrm>
        </p:spPr>
        <p:txBody>
          <a:bodyPr/>
          <a:lstStyle/>
          <a:p>
            <a:pPr eaLnBrk="1" hangingPunct="1"/>
            <a:r>
              <a:rPr lang="hr-HR" altLang="sl-SI" sz="6300" dirty="0"/>
              <a:t>Rastem s knjigo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l-SI" altLang="sl-SI" dirty="0"/>
              <a:t>2022/2023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C3F922CB-8E2A-4851-B7DF-3EF255343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02" y="609600"/>
            <a:ext cx="3966354" cy="56174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naslednje vprašanje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</a:t>
            </a:r>
            <a:r>
              <a:rPr lang="hr-HR" altLang="sl-SI">
                <a:hlinkClick r:id="rId2" action="ppaction://hlinksldjump"/>
              </a:rPr>
              <a:t>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l-SI" sz="3200" dirty="0"/>
              <a:t>4. </a:t>
            </a:r>
            <a:r>
              <a:rPr lang="sv-SE" sz="3200" dirty="0">
                <a:effectLst/>
              </a:rPr>
              <a:t>Kot prevajalec se ukvarja predvsem z otroško in fantazijsko literaturo.</a:t>
            </a:r>
            <a:endParaRPr lang="sl-SI" sz="3200" dirty="0">
              <a:effectLst/>
            </a:endParaRPr>
          </a:p>
        </p:txBody>
      </p:sp>
      <p:sp>
        <p:nvSpPr>
          <p:cNvPr id="12" name="Zaobljeni pravokotnik 11">
            <a:hlinkClick r:id="rId2" action="ppaction://hlinksldjump"/>
          </p:cNvPr>
          <p:cNvSpPr/>
          <p:nvPr/>
        </p:nvSpPr>
        <p:spPr>
          <a:xfrm>
            <a:off x="762000" y="2514600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Res je.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6" name="Zaobljeni pravokotnik 5">
            <a:hlinkClick r:id="rId3" action="ppaction://hlinksldjump"/>
          </p:cNvPr>
          <p:cNvSpPr/>
          <p:nvPr/>
        </p:nvSpPr>
        <p:spPr>
          <a:xfrm>
            <a:off x="762000" y="3429000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Ni res.</a:t>
            </a:r>
          </a:p>
          <a:p>
            <a:pPr algn="ctr"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naslednje vprašanje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</a:t>
            </a:r>
            <a:r>
              <a:rPr lang="hr-HR" altLang="sl-SI">
                <a:hlinkClick r:id="rId2" action="ppaction://hlinksldjump"/>
              </a:rPr>
              <a:t>  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l-SI" sz="2400" dirty="0"/>
              <a:t>5. Katero serijo knjig je prevedel?</a:t>
            </a:r>
          </a:p>
        </p:txBody>
      </p:sp>
      <p:sp>
        <p:nvSpPr>
          <p:cNvPr id="11" name="Zaobljeni pravokotnik 10">
            <a:hlinkClick r:id="rId2" action="ppaction://hlinksldjump"/>
          </p:cNvPr>
          <p:cNvSpPr/>
          <p:nvPr/>
        </p:nvSpPr>
        <p:spPr>
          <a:xfrm>
            <a:off x="761999" y="2514600"/>
            <a:ext cx="4495799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Serija knjig Pet prijateljev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12" name="Zaobljeni pravokotnik 11">
            <a:hlinkClick r:id="rId2" action="ppaction://hlinksldjump"/>
          </p:cNvPr>
          <p:cNvSpPr/>
          <p:nvPr/>
        </p:nvSpPr>
        <p:spPr>
          <a:xfrm>
            <a:off x="735013" y="3505200"/>
            <a:ext cx="4522786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Serija knjig Grozni Gašper</a:t>
            </a:r>
            <a:endParaRPr lang="hr-HR" altLang="sl-SI" dirty="0"/>
          </a:p>
          <a:p>
            <a:pPr algn="ctr">
              <a:defRPr/>
            </a:pPr>
            <a:endParaRPr lang="sl-SI" dirty="0"/>
          </a:p>
        </p:txBody>
      </p:sp>
      <p:sp>
        <p:nvSpPr>
          <p:cNvPr id="13" name="Zaobljeni pravokotnik 12">
            <a:hlinkClick r:id="rId3" action="ppaction://hlinksldjump"/>
          </p:cNvPr>
          <p:cNvSpPr/>
          <p:nvPr/>
        </p:nvSpPr>
        <p:spPr>
          <a:xfrm>
            <a:off x="735012" y="4560888"/>
            <a:ext cx="4522787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dirty="0"/>
              <a:t>Kapitan Gatnik, Pesem ledu in ognja, Gospod </a:t>
            </a:r>
            <a:r>
              <a:rPr lang="sl-SI" dirty="0" err="1"/>
              <a:t>Gnilc</a:t>
            </a:r>
            <a:endParaRPr lang="sl-SI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naslednje vprašanje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</a:t>
            </a:r>
            <a:r>
              <a:rPr lang="hr-HR" altLang="sl-SI">
                <a:hlinkClick r:id="rId2" action="ppaction://hlinksldjump"/>
              </a:rPr>
              <a:t>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l-SI" dirty="0"/>
              <a:t>6. </a:t>
            </a:r>
            <a:r>
              <a:rPr lang="sl-SI" dirty="0">
                <a:effectLst/>
              </a:rPr>
              <a:t>V študijskih letih se je spoznal tudi z gledališko improvizacijo. </a:t>
            </a:r>
            <a:endParaRPr lang="sl-SI" dirty="0"/>
          </a:p>
        </p:txBody>
      </p:sp>
      <p:sp>
        <p:nvSpPr>
          <p:cNvPr id="8" name="Zaobljeni pravokotnik 7">
            <a:hlinkClick r:id="rId2" action="ppaction://hlinksldjump"/>
          </p:cNvPr>
          <p:cNvSpPr/>
          <p:nvPr/>
        </p:nvSpPr>
        <p:spPr>
          <a:xfrm>
            <a:off x="762000" y="3429000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Ni res.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6" name="Zaobljeni pravokotnik 5">
            <a:hlinkClick r:id="rId3" action="ppaction://hlinksldjump"/>
          </p:cNvPr>
          <p:cNvSpPr/>
          <p:nvPr/>
        </p:nvSpPr>
        <p:spPr>
          <a:xfrm>
            <a:off x="768409" y="2503918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Res je.</a:t>
            </a:r>
          </a:p>
          <a:p>
            <a:pPr algn="ctr"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naslednje vprašanje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</a:t>
            </a:r>
            <a:r>
              <a:rPr lang="hr-HR" altLang="sl-SI">
                <a:hlinkClick r:id="rId2" action="ppaction://hlinksldjump"/>
              </a:rPr>
              <a:t> 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/>
              <a:t>1. Kdaj se je rodil pisatelj  in prevajalec Boštjan Gorenc - Pižama?</a:t>
            </a:r>
          </a:p>
        </p:txBody>
      </p:sp>
      <p:sp>
        <p:nvSpPr>
          <p:cNvPr id="2" name="Zaobljeni pravokotnik 1">
            <a:hlinkClick r:id="rId2" action="ppaction://hlinksldjump"/>
          </p:cNvPr>
          <p:cNvSpPr/>
          <p:nvPr/>
        </p:nvSpPr>
        <p:spPr>
          <a:xfrm>
            <a:off x="762000" y="2514600"/>
            <a:ext cx="2971800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Leta 1978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5" name="Zaobljeni pravokotnik 4">
            <a:hlinkClick r:id="rId3" action="ppaction://hlinksldjump"/>
          </p:cNvPr>
          <p:cNvSpPr/>
          <p:nvPr/>
        </p:nvSpPr>
        <p:spPr>
          <a:xfrm>
            <a:off x="735013" y="3505200"/>
            <a:ext cx="2971800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Leta 1977</a:t>
            </a:r>
            <a:endParaRPr lang="hr-HR" altLang="sl-SI" dirty="0"/>
          </a:p>
          <a:p>
            <a:pPr algn="ctr">
              <a:defRPr/>
            </a:pPr>
            <a:endParaRPr lang="sl-SI" dirty="0"/>
          </a:p>
        </p:txBody>
      </p:sp>
      <p:sp>
        <p:nvSpPr>
          <p:cNvPr id="6" name="Zaobljeni pravokotnik 5">
            <a:hlinkClick r:id="rId2" action="ppaction://hlinksldjump"/>
          </p:cNvPr>
          <p:cNvSpPr/>
          <p:nvPr/>
        </p:nvSpPr>
        <p:spPr>
          <a:xfrm>
            <a:off x="735013" y="4560888"/>
            <a:ext cx="2971800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Leta 1976</a:t>
            </a:r>
          </a:p>
          <a:p>
            <a:pPr algn="ctr"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dirty="0"/>
              <a:t>7. Dr. </a:t>
            </a:r>
            <a:r>
              <a:rPr lang="sl-SI" dirty="0" err="1"/>
              <a:t>Kozma</a:t>
            </a:r>
            <a:r>
              <a:rPr lang="sl-SI" dirty="0"/>
              <a:t> Ahačič je:</a:t>
            </a:r>
          </a:p>
        </p:txBody>
      </p:sp>
      <p:sp>
        <p:nvSpPr>
          <p:cNvPr id="12" name="Zaobljeni pravokotnik 11">
            <a:hlinkClick r:id="rId2" action="ppaction://hlinksldjump"/>
          </p:cNvPr>
          <p:cNvSpPr/>
          <p:nvPr/>
        </p:nvSpPr>
        <p:spPr>
          <a:xfrm>
            <a:off x="762000" y="2509838"/>
            <a:ext cx="6248400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dirty="0"/>
              <a:t>pisatelj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13" name="Zaobljeni pravokotnik 12">
            <a:hlinkClick r:id="rId2" action="ppaction://hlinksldjump"/>
          </p:cNvPr>
          <p:cNvSpPr/>
          <p:nvPr/>
        </p:nvSpPr>
        <p:spPr>
          <a:xfrm>
            <a:off x="762000" y="3505200"/>
            <a:ext cx="6248400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dirty="0"/>
              <a:t> </a:t>
            </a:r>
          </a:p>
          <a:p>
            <a:pPr algn="ctr">
              <a:defRPr/>
            </a:pPr>
            <a:r>
              <a:rPr lang="sl-SI" dirty="0"/>
              <a:t>prevajalec</a:t>
            </a:r>
          </a:p>
        </p:txBody>
      </p:sp>
      <p:sp>
        <p:nvSpPr>
          <p:cNvPr id="14" name="Zaobljeni pravokotnik 13">
            <a:hlinkClick r:id="rId3" action="ppaction://hlinksldjump"/>
          </p:cNvPr>
          <p:cNvSpPr/>
          <p:nvPr/>
        </p:nvSpPr>
        <p:spPr>
          <a:xfrm>
            <a:off x="735013" y="4560888"/>
            <a:ext cx="6275387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sl-SI" dirty="0"/>
              <a:t>jezikoslovec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naslednje vprašanje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</a:t>
            </a:r>
            <a:r>
              <a:rPr lang="hr-HR" altLang="sl-SI">
                <a:hlinkClick r:id="rId2" action="ppaction://hlinksldjump"/>
              </a:rPr>
              <a:t>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02686" y="914400"/>
            <a:ext cx="8534400" cy="7588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sl-SI" sz="3600" dirty="0"/>
              <a:t>8. Projekt Rastem s knjigo poteka za sedmošolce letos že …</a:t>
            </a:r>
          </a:p>
        </p:txBody>
      </p:sp>
      <p:sp>
        <p:nvSpPr>
          <p:cNvPr id="11" name="Zaobljeni pravokotnik 10">
            <a:hlinkClick r:id="rId2" action="ppaction://hlinksldjump"/>
          </p:cNvPr>
          <p:cNvSpPr/>
          <p:nvPr/>
        </p:nvSpPr>
        <p:spPr>
          <a:xfrm>
            <a:off x="762000" y="2514600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petnajstič.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12" name="Zaobljeni pravokotnik 11">
            <a:hlinkClick r:id="rId2" action="ppaction://hlinksldjump"/>
          </p:cNvPr>
          <p:cNvSpPr/>
          <p:nvPr/>
        </p:nvSpPr>
        <p:spPr>
          <a:xfrm>
            <a:off x="735013" y="3505200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šestnajstič.</a:t>
            </a:r>
            <a:endParaRPr lang="hr-HR" altLang="sl-SI" dirty="0"/>
          </a:p>
          <a:p>
            <a:pPr algn="ctr">
              <a:defRPr/>
            </a:pPr>
            <a:endParaRPr lang="sl-SI" dirty="0"/>
          </a:p>
        </p:txBody>
      </p:sp>
      <p:sp>
        <p:nvSpPr>
          <p:cNvPr id="13" name="Zaobljeni pravokotnik 12">
            <a:hlinkClick r:id="rId3" action="ppaction://hlinksldjump"/>
          </p:cNvPr>
          <p:cNvSpPr/>
          <p:nvPr/>
        </p:nvSpPr>
        <p:spPr>
          <a:xfrm>
            <a:off x="735013" y="4560888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sedemnajstič.</a:t>
            </a:r>
          </a:p>
          <a:p>
            <a:pPr algn="ctr"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naslednje vprašanje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</a:t>
            </a:r>
            <a:r>
              <a:rPr lang="hr-HR" altLang="sl-SI">
                <a:hlinkClick r:id="rId2" action="ppaction://hlinksldjump"/>
              </a:rPr>
              <a:t>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35013" y="797069"/>
            <a:ext cx="8686800" cy="758825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sl-SI" sz="2800" dirty="0">
                <a:solidFill>
                  <a:schemeClr val="tx1">
                    <a:lumMod val="85000"/>
                  </a:schemeClr>
                </a:solidFill>
              </a:rPr>
              <a:t>9. </a:t>
            </a:r>
            <a:r>
              <a:rPr lang="hr-HR" altLang="sl-SI" sz="2800" dirty="0" err="1">
                <a:solidFill>
                  <a:schemeClr val="tx1">
                    <a:lumMod val="85000"/>
                  </a:schemeClr>
                </a:solidFill>
              </a:rPr>
              <a:t>Uradni</a:t>
            </a:r>
            <a:r>
              <a:rPr lang="hr-HR" altLang="sl-SI" sz="2800" dirty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hr-HR" altLang="sl-SI" sz="2800" dirty="0" err="1">
                <a:solidFill>
                  <a:schemeClr val="tx1">
                    <a:lumMod val="85000"/>
                  </a:schemeClr>
                </a:solidFill>
              </a:rPr>
              <a:t>začetek</a:t>
            </a:r>
            <a:r>
              <a:rPr lang="hr-HR" altLang="sl-SI" sz="2800" dirty="0">
                <a:solidFill>
                  <a:schemeClr val="tx1">
                    <a:lumMod val="85000"/>
                  </a:schemeClr>
                </a:solidFill>
              </a:rPr>
              <a:t> projekta je 8. </a:t>
            </a:r>
            <a:r>
              <a:rPr lang="hr-HR" altLang="sl-SI" sz="2800" dirty="0" err="1">
                <a:solidFill>
                  <a:schemeClr val="tx1">
                    <a:lumMod val="85000"/>
                  </a:schemeClr>
                </a:solidFill>
              </a:rPr>
              <a:t>februarja</a:t>
            </a:r>
            <a:r>
              <a:rPr lang="hr-HR" altLang="sl-SI" sz="2800" dirty="0">
                <a:solidFill>
                  <a:schemeClr val="tx1">
                    <a:lumMod val="85000"/>
                  </a:schemeClr>
                </a:solidFill>
              </a:rPr>
              <a:t>, </a:t>
            </a:r>
            <a:r>
              <a:rPr lang="hr-HR" altLang="sl-SI" sz="2800" dirty="0" err="1">
                <a:solidFill>
                  <a:schemeClr val="tx1">
                    <a:lumMod val="85000"/>
                  </a:schemeClr>
                </a:solidFill>
              </a:rPr>
              <a:t>ko</a:t>
            </a:r>
            <a:r>
              <a:rPr lang="hr-HR" altLang="sl-SI" sz="2800" dirty="0">
                <a:solidFill>
                  <a:schemeClr val="tx1">
                    <a:lumMod val="85000"/>
                  </a:schemeClr>
                </a:solidFill>
              </a:rPr>
              <a:t> je …</a:t>
            </a:r>
          </a:p>
        </p:txBody>
      </p:sp>
      <p:sp>
        <p:nvSpPr>
          <p:cNvPr id="8" name="Zaobljeni pravokotnik 7">
            <a:hlinkClick r:id="rId2" action="ppaction://hlinksldjump"/>
          </p:cNvPr>
          <p:cNvSpPr/>
          <p:nvPr/>
        </p:nvSpPr>
        <p:spPr>
          <a:xfrm>
            <a:off x="762000" y="2514600"/>
            <a:ext cx="2971800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… svetovni dan knjige.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9" name="Zaobljeni pravokotnik 8">
            <a:hlinkClick r:id="rId3" action="ppaction://hlinksldjump"/>
          </p:cNvPr>
          <p:cNvSpPr/>
          <p:nvPr/>
        </p:nvSpPr>
        <p:spPr>
          <a:xfrm>
            <a:off x="735013" y="3505200"/>
            <a:ext cx="2971800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… mednarodni dan pismenosti.</a:t>
            </a:r>
            <a:endParaRPr lang="hr-HR" altLang="sl-SI" dirty="0"/>
          </a:p>
          <a:p>
            <a:pPr algn="ctr">
              <a:defRPr/>
            </a:pPr>
            <a:endParaRPr lang="sl-SI" dirty="0"/>
          </a:p>
        </p:txBody>
      </p:sp>
      <p:sp>
        <p:nvSpPr>
          <p:cNvPr id="10" name="Zaobljeni pravokotnik 9">
            <a:hlinkClick r:id="rId2" action="ppaction://hlinksldjump"/>
          </p:cNvPr>
          <p:cNvSpPr/>
          <p:nvPr/>
        </p:nvSpPr>
        <p:spPr>
          <a:xfrm>
            <a:off x="735013" y="4560888"/>
            <a:ext cx="2971800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… mednarodni dan knjig za otroke.</a:t>
            </a:r>
          </a:p>
          <a:p>
            <a:pPr algn="ctr"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naslednje vprašanje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</a:t>
            </a:r>
            <a:r>
              <a:rPr lang="hr-HR" altLang="sl-SI">
                <a:hlinkClick r:id="rId2" action="ppaction://hlinksldjump"/>
              </a:rPr>
              <a:t>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534400" cy="758825"/>
          </a:xfrm>
        </p:spPr>
        <p:txBody>
          <a:bodyPr>
            <a:normAutofit/>
          </a:bodyPr>
          <a:lstStyle/>
          <a:p>
            <a:pPr eaLnBrk="1" hangingPunct="1"/>
            <a:r>
              <a:rPr lang="hr-HR" altLang="sl-SI" sz="2800" dirty="0">
                <a:solidFill>
                  <a:schemeClr val="tx1">
                    <a:lumMod val="85000"/>
                  </a:schemeClr>
                </a:solidFill>
              </a:rPr>
              <a:t>10. V okviru projekta </a:t>
            </a:r>
            <a:r>
              <a:rPr lang="hr-HR" altLang="sl-SI" sz="2800" dirty="0" err="1">
                <a:solidFill>
                  <a:schemeClr val="tx1">
                    <a:lumMod val="85000"/>
                  </a:schemeClr>
                </a:solidFill>
              </a:rPr>
              <a:t>prejmejo</a:t>
            </a:r>
            <a:r>
              <a:rPr lang="hr-HR" altLang="sl-SI" sz="2800" dirty="0">
                <a:solidFill>
                  <a:schemeClr val="tx1">
                    <a:lumMod val="85000"/>
                  </a:schemeClr>
                </a:solidFill>
              </a:rPr>
              <a:t> v dar knjige …</a:t>
            </a:r>
          </a:p>
        </p:txBody>
      </p:sp>
      <p:sp>
        <p:nvSpPr>
          <p:cNvPr id="8" name="Zaobljeni pravokotnik 7">
            <a:hlinkClick r:id="rId2" action="ppaction://hlinksldjump"/>
          </p:cNvPr>
          <p:cNvSpPr/>
          <p:nvPr/>
        </p:nvSpPr>
        <p:spPr>
          <a:xfrm>
            <a:off x="761999" y="2514600"/>
            <a:ext cx="3352799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… sedmošolci.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9" name="Zaobljeni pravokotnik 8">
            <a:hlinkClick r:id="rId2" action="ppaction://hlinksldjump"/>
          </p:cNvPr>
          <p:cNvSpPr/>
          <p:nvPr/>
        </p:nvSpPr>
        <p:spPr>
          <a:xfrm>
            <a:off x="735013" y="3505200"/>
            <a:ext cx="3379786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… vsi osnovnošolci in srednješolci.</a:t>
            </a:r>
            <a:endParaRPr lang="hr-HR" altLang="sl-SI" dirty="0"/>
          </a:p>
          <a:p>
            <a:pPr algn="ctr">
              <a:defRPr/>
            </a:pPr>
            <a:endParaRPr lang="sl-SI" dirty="0"/>
          </a:p>
        </p:txBody>
      </p:sp>
      <p:sp>
        <p:nvSpPr>
          <p:cNvPr id="10" name="Zaobljeni pravokotnik 9">
            <a:hlinkClick r:id="rId3" action="ppaction://hlinksldjump"/>
          </p:cNvPr>
          <p:cNvSpPr/>
          <p:nvPr/>
        </p:nvSpPr>
        <p:spPr>
          <a:xfrm>
            <a:off x="735012" y="4560888"/>
            <a:ext cx="3379787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… sedmošolci in dijaki prvih letnikov srednjih šol.</a:t>
            </a:r>
          </a:p>
          <a:p>
            <a:pPr algn="ctr">
              <a:defRPr/>
            </a:pPr>
            <a:endParaRPr lang="sl-SI" dirty="0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7520940" cy="54864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l-SI" dirty="0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520940" cy="3579849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nadaljevanje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</a:t>
            </a:r>
            <a:r>
              <a:rPr lang="hr-HR" altLang="sl-SI">
                <a:hlinkClick r:id="rId2" action="ppaction://hlinksldjump"/>
              </a:rPr>
              <a:t>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81200"/>
            <a:ext cx="8229600" cy="3124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l-SI" sz="9600" dirty="0">
                <a:solidFill>
                  <a:srgbClr val="7B9899"/>
                </a:solidFill>
              </a:rPr>
              <a:t> </a:t>
            </a:r>
            <a:br>
              <a:rPr lang="hr-HR" altLang="sl-SI" sz="9600" dirty="0">
                <a:solidFill>
                  <a:srgbClr val="7B9899"/>
                </a:solidFill>
              </a:rPr>
            </a:br>
            <a:br>
              <a:rPr lang="hr-HR" altLang="sl-SI" sz="9600" dirty="0">
                <a:solidFill>
                  <a:srgbClr val="7B9899"/>
                </a:solidFill>
              </a:rPr>
            </a:br>
            <a:r>
              <a:rPr lang="hr-HR" altLang="sl-SI" sz="5400" dirty="0">
                <a:solidFill>
                  <a:schemeClr val="accent1"/>
                </a:solidFill>
              </a:rPr>
              <a:t>Čestitam!</a:t>
            </a:r>
            <a:br>
              <a:rPr lang="hr-HR" altLang="sl-SI" sz="9600" dirty="0">
                <a:solidFill>
                  <a:schemeClr val="accent1"/>
                </a:solidFill>
              </a:rPr>
            </a:br>
            <a:r>
              <a:rPr lang="hr-HR" altLang="sl-SI" sz="4000" dirty="0" err="1">
                <a:solidFill>
                  <a:schemeClr val="accent1"/>
                </a:solidFill>
              </a:rPr>
              <a:t>Prišel</a:t>
            </a:r>
            <a:r>
              <a:rPr lang="hr-HR" altLang="sl-SI" sz="4000" dirty="0">
                <a:solidFill>
                  <a:schemeClr val="accent1"/>
                </a:solidFill>
              </a:rPr>
              <a:t>/-</a:t>
            </a:r>
            <a:r>
              <a:rPr lang="hr-HR" altLang="sl-SI" sz="4000" dirty="0" err="1">
                <a:solidFill>
                  <a:schemeClr val="accent1"/>
                </a:solidFill>
              </a:rPr>
              <a:t>la</a:t>
            </a:r>
            <a:r>
              <a:rPr lang="hr-HR" altLang="sl-SI" sz="4000" dirty="0">
                <a:solidFill>
                  <a:schemeClr val="accent1"/>
                </a:solidFill>
              </a:rPr>
              <a:t> si do konca kviza  </a:t>
            </a:r>
            <a:r>
              <a:rPr lang="hr-HR" altLang="sl-SI" sz="9600" dirty="0">
                <a:solidFill>
                  <a:schemeClr val="accent1"/>
                </a:solidFill>
                <a:sym typeface="Wingdings" pitchFamily="2" charset="2"/>
              </a:rPr>
              <a:t></a:t>
            </a:r>
            <a:endParaRPr lang="hr-HR" altLang="sl-SI" sz="9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219200"/>
            <a:ext cx="7520940" cy="54864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l-SI" dirty="0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520940" cy="357984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 dirty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 dirty="0"/>
              <a:t>                   Odgovor je </a:t>
            </a:r>
            <a:r>
              <a:rPr lang="hr-HR" altLang="sl-SI" dirty="0" err="1"/>
              <a:t>pravilen</a:t>
            </a:r>
            <a:r>
              <a:rPr lang="hr-HR" altLang="sl-SI" dirty="0"/>
              <a:t>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 dirty="0"/>
              <a:t>                   Za </a:t>
            </a:r>
            <a:r>
              <a:rPr lang="hr-HR" altLang="sl-SI" dirty="0" err="1"/>
              <a:t>naslednje</a:t>
            </a:r>
            <a:r>
              <a:rPr lang="hr-HR" altLang="sl-SI" dirty="0"/>
              <a:t> </a:t>
            </a:r>
            <a:r>
              <a:rPr lang="hr-HR" altLang="sl-SI" dirty="0" err="1"/>
              <a:t>vprašanje</a:t>
            </a:r>
            <a:r>
              <a:rPr lang="hr-HR" altLang="sl-SI" dirty="0"/>
              <a:t>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 dirty="0"/>
              <a:t>                   </a:t>
            </a:r>
            <a:r>
              <a:rPr lang="hr-HR" altLang="sl-SI" dirty="0">
                <a:hlinkClick r:id="rId2" action="ppaction://hlinksldjump"/>
              </a:rPr>
              <a:t>… </a:t>
            </a:r>
            <a:r>
              <a:rPr lang="hr-HR" altLang="sl-SI" dirty="0" err="1">
                <a:hlinkClick r:id="rId2" action="ppaction://hlinksldjump"/>
              </a:rPr>
              <a:t>tukaj</a:t>
            </a:r>
            <a:r>
              <a:rPr lang="hr-HR" altLang="sl-SI" dirty="0">
                <a:hlinkClick r:id="rId2" action="ppaction://hlinksldjump"/>
              </a:rPr>
              <a:t>!</a:t>
            </a:r>
            <a:endParaRPr lang="hr-HR" altLang="sl-SI"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l-SI" dirty="0"/>
              <a:t>2. Kje se je rodil Boštjan Gorenc - Pižama?</a:t>
            </a:r>
          </a:p>
        </p:txBody>
      </p:sp>
      <p:sp>
        <p:nvSpPr>
          <p:cNvPr id="20" name="Zaobljeni pravokotnik 19">
            <a:hlinkClick r:id="rId2" action="ppaction://hlinksldjump"/>
          </p:cNvPr>
          <p:cNvSpPr/>
          <p:nvPr/>
        </p:nvSpPr>
        <p:spPr>
          <a:xfrm>
            <a:off x="762000" y="2514600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V Kranju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21" name="Zaobljeni pravokotnik 20">
            <a:hlinkClick r:id="rId3" action="ppaction://hlinksldjump"/>
          </p:cNvPr>
          <p:cNvSpPr/>
          <p:nvPr/>
        </p:nvSpPr>
        <p:spPr>
          <a:xfrm>
            <a:off x="735013" y="3505200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V Celju</a:t>
            </a:r>
            <a:endParaRPr lang="hr-HR" altLang="sl-SI" dirty="0"/>
          </a:p>
          <a:p>
            <a:pPr algn="ctr">
              <a:defRPr/>
            </a:pPr>
            <a:endParaRPr lang="sl-SI" dirty="0"/>
          </a:p>
        </p:txBody>
      </p:sp>
      <p:sp>
        <p:nvSpPr>
          <p:cNvPr id="22" name="Zaobljeni pravokotnik 21">
            <a:hlinkClick r:id="rId3" action="ppaction://hlinksldjump"/>
          </p:cNvPr>
          <p:cNvSpPr/>
          <p:nvPr/>
        </p:nvSpPr>
        <p:spPr>
          <a:xfrm>
            <a:off x="735013" y="4560888"/>
            <a:ext cx="297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V Ljubljani</a:t>
            </a:r>
          </a:p>
          <a:p>
            <a:pPr algn="ctr"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371600"/>
            <a:ext cx="7520940" cy="54864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l-SI" dirty="0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286000"/>
            <a:ext cx="7520940" cy="3579849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 dirty="0"/>
              <a:t>   Na </a:t>
            </a:r>
            <a:r>
              <a:rPr lang="hr-HR" altLang="sl-SI" dirty="0" err="1"/>
              <a:t>vprašanje</a:t>
            </a:r>
            <a:r>
              <a:rPr lang="hr-HR" altLang="sl-SI" dirty="0"/>
              <a:t> si narobe </a:t>
            </a:r>
            <a:r>
              <a:rPr lang="hr-HR" altLang="sl-SI" dirty="0" err="1"/>
              <a:t>odgovoril</a:t>
            </a:r>
            <a:r>
              <a:rPr lang="hr-HR" altLang="sl-SI" dirty="0"/>
              <a:t>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 dirty="0"/>
          </a:p>
          <a:p>
            <a:pPr eaLnBrk="1" hangingPunct="1">
              <a:buFont typeface="Wingdings" pitchFamily="2" charset="2"/>
              <a:buNone/>
            </a:pPr>
            <a:r>
              <a:rPr lang="hr-HR" altLang="sl-SI" dirty="0"/>
              <a:t>   S klikom na </a:t>
            </a:r>
            <a:r>
              <a:rPr lang="hr-HR" altLang="sl-SI" dirty="0" err="1"/>
              <a:t>spodnjo</a:t>
            </a:r>
            <a:r>
              <a:rPr lang="hr-HR" altLang="sl-SI" dirty="0"/>
              <a:t> </a:t>
            </a:r>
            <a:r>
              <a:rPr lang="hr-HR" altLang="sl-SI" dirty="0" err="1"/>
              <a:t>povezavo</a:t>
            </a:r>
            <a:r>
              <a:rPr lang="hr-HR" altLang="sl-SI" dirty="0"/>
              <a:t> se </a:t>
            </a:r>
            <a:r>
              <a:rPr lang="hr-HR" altLang="sl-SI" dirty="0" err="1"/>
              <a:t>vrneš</a:t>
            </a:r>
            <a:r>
              <a:rPr lang="hr-HR" altLang="sl-SI" dirty="0"/>
              <a:t> na </a:t>
            </a:r>
            <a:r>
              <a:rPr lang="hr-HR" altLang="sl-SI" dirty="0" err="1"/>
              <a:t>vprašanje</a:t>
            </a:r>
            <a:r>
              <a:rPr lang="hr-HR" altLang="sl-SI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 dirty="0"/>
          </a:p>
          <a:p>
            <a:pPr eaLnBrk="1" hangingPunct="1">
              <a:buFont typeface="Wingdings" pitchFamily="2" charset="2"/>
              <a:buNone/>
            </a:pPr>
            <a:endParaRPr lang="hr-HR" altLang="sl-SI" dirty="0"/>
          </a:p>
          <a:p>
            <a:pPr eaLnBrk="1" hangingPunct="1">
              <a:buFont typeface="Wingdings" pitchFamily="2" charset="2"/>
              <a:buNone/>
            </a:pPr>
            <a:r>
              <a:rPr lang="hr-HR" altLang="sl-SI" dirty="0"/>
              <a:t>                       </a:t>
            </a:r>
            <a:r>
              <a:rPr lang="hr-HR" altLang="sl-SI" dirty="0" err="1">
                <a:hlinkClick r:id="rId2" action="ppaction://hlinksldjump"/>
              </a:rPr>
              <a:t>Nazaj</a:t>
            </a:r>
            <a:r>
              <a:rPr lang="hr-HR" altLang="sl-SI" dirty="0">
                <a:hlinkClick r:id="rId2" action="ppaction://hlinksldjump"/>
              </a:rPr>
              <a:t> na </a:t>
            </a:r>
            <a:r>
              <a:rPr lang="hr-HR" altLang="sl-SI" dirty="0" err="1">
                <a:hlinkClick r:id="rId2" action="ppaction://hlinksldjump"/>
              </a:rPr>
              <a:t>vprašanje</a:t>
            </a:r>
            <a:endParaRPr lang="hr-HR" altLang="sl-SI" dirty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7520940" cy="54864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l-SI" dirty="0">
                <a:solidFill>
                  <a:srgbClr val="7B9899"/>
                </a:solidFill>
              </a:rPr>
              <a:t>Bravo!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Odgovor je pravilen!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Za naslednje vprašanje klikni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l-SI"/>
              <a:t>                   </a:t>
            </a:r>
            <a:r>
              <a:rPr lang="hr-HR" altLang="sl-SI">
                <a:hlinkClick r:id="rId2" action="ppaction://hlinksldjump"/>
              </a:rPr>
              <a:t>… tukaj!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35012" y="546099"/>
            <a:ext cx="8534400" cy="758825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hr-HR" altLang="sl-SI" sz="2800" dirty="0">
                <a:solidFill>
                  <a:srgbClr val="7B9899"/>
                </a:solidFill>
              </a:rPr>
            </a:br>
            <a:br>
              <a:rPr lang="hr-HR" altLang="sl-SI" sz="2800" dirty="0">
                <a:solidFill>
                  <a:srgbClr val="7B9899"/>
                </a:solidFill>
              </a:rPr>
            </a:br>
            <a:br>
              <a:rPr lang="hr-HR" altLang="sl-SI" sz="2800" dirty="0">
                <a:solidFill>
                  <a:srgbClr val="7B9899"/>
                </a:solidFill>
              </a:rPr>
            </a:br>
            <a:r>
              <a:rPr lang="hr-HR" altLang="sl-SI" sz="2800" dirty="0">
                <a:solidFill>
                  <a:srgbClr val="7B9899"/>
                </a:solidFill>
              </a:rPr>
              <a:t>3. </a:t>
            </a:r>
            <a:r>
              <a:rPr lang="sl-SI" sz="2400" dirty="0"/>
              <a:t>Boštjan Gorenc – Pižama </a:t>
            </a:r>
            <a:r>
              <a:rPr lang="sl-SI" sz="2800" dirty="0"/>
              <a:t>je:</a:t>
            </a:r>
            <a:endParaRPr lang="hr-HR" altLang="sl-SI" dirty="0">
              <a:solidFill>
                <a:srgbClr val="7B9899"/>
              </a:solidFill>
            </a:endParaRPr>
          </a:p>
        </p:txBody>
      </p:sp>
      <p:sp>
        <p:nvSpPr>
          <p:cNvPr id="11" name="Zaobljeni pravokotnik 10">
            <a:hlinkClick r:id="rId2" action="ppaction://hlinksldjump"/>
          </p:cNvPr>
          <p:cNvSpPr/>
          <p:nvPr/>
        </p:nvSpPr>
        <p:spPr>
          <a:xfrm>
            <a:off x="735013" y="3505200"/>
            <a:ext cx="4751386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Predvsem pesnik in prevajalec</a:t>
            </a:r>
            <a:endParaRPr lang="hr-HR" altLang="sl-SI" dirty="0"/>
          </a:p>
          <a:p>
            <a:pPr algn="ctr">
              <a:defRPr/>
            </a:pPr>
            <a:endParaRPr lang="sl-SI" dirty="0"/>
          </a:p>
        </p:txBody>
      </p:sp>
      <p:sp>
        <p:nvSpPr>
          <p:cNvPr id="12" name="Zaobljeni pravokotnik 11">
            <a:hlinkClick r:id="rId2" action="ppaction://hlinksldjump"/>
          </p:cNvPr>
          <p:cNvSpPr/>
          <p:nvPr/>
        </p:nvSpPr>
        <p:spPr>
          <a:xfrm>
            <a:off x="735013" y="4560888"/>
            <a:ext cx="4751386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Prevajalec, igralec in pesnik</a:t>
            </a:r>
          </a:p>
          <a:p>
            <a:pPr algn="ctr">
              <a:defRPr/>
            </a:pPr>
            <a:endParaRPr lang="sl-SI" dirty="0"/>
          </a:p>
        </p:txBody>
      </p:sp>
      <p:sp>
        <p:nvSpPr>
          <p:cNvPr id="7" name="Zaobljeni pravokotnik 6">
            <a:hlinkClick r:id="rId3" action="ppaction://hlinksldjump"/>
          </p:cNvPr>
          <p:cNvSpPr/>
          <p:nvPr/>
        </p:nvSpPr>
        <p:spPr>
          <a:xfrm>
            <a:off x="735012" y="2362200"/>
            <a:ext cx="4751387" cy="76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l-SI" altLang="sl-SI" dirty="0"/>
              <a:t>Pisatelj, prevajalce, komik, </a:t>
            </a:r>
            <a:r>
              <a:rPr lang="sl-SI" altLang="sl-SI" dirty="0" err="1"/>
              <a:t>raper</a:t>
            </a:r>
            <a:r>
              <a:rPr lang="sl-SI" altLang="sl-SI" dirty="0"/>
              <a:t>, igralec</a:t>
            </a:r>
            <a:endParaRPr lang="sl-S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l-SI">
                <a:solidFill>
                  <a:srgbClr val="7B9899"/>
                </a:solidFill>
              </a:rPr>
              <a:t> ŽAL JE ODGOVOR NAPAČEN.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Na vprašanje si narobe odgovoril/-a.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S klikom na spodnjo povezavo se vrneš na vprašanje.</a:t>
            </a:r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endParaRPr lang="hr-HR" altLang="sl-SI"/>
          </a:p>
          <a:p>
            <a:pPr eaLnBrk="1" hangingPunct="1">
              <a:buFont typeface="Wingdings" pitchFamily="2" charset="2"/>
              <a:buNone/>
            </a:pPr>
            <a:r>
              <a:rPr lang="hr-HR" altLang="sl-SI"/>
              <a:t>                       </a:t>
            </a:r>
            <a:r>
              <a:rPr lang="hr-HR" altLang="sl-SI">
                <a:hlinkClick r:id="rId2" action="ppaction://hlinksldjump"/>
              </a:rPr>
              <a:t>Nazaj na vprašanje</a:t>
            </a:r>
            <a:endParaRPr lang="hr-HR" altLang="sl-SI"/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1801</TotalTime>
  <Words>716</Words>
  <Application>Microsoft Office PowerPoint</Application>
  <PresentationFormat>Diaprojekcija na zaslonu (4:3)</PresentationFormat>
  <Paragraphs>192</Paragraphs>
  <Slides>32</Slides>
  <Notes>0</Notes>
  <HiddenSlides>20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32</vt:i4>
      </vt:variant>
    </vt:vector>
  </HeadingPairs>
  <TitlesOfParts>
    <vt:vector size="38" baseType="lpstr">
      <vt:lpstr>Tw Cen MT</vt:lpstr>
      <vt:lpstr>Tw Cen MT Condensed</vt:lpstr>
      <vt:lpstr>Wingdings</vt:lpstr>
      <vt:lpstr>Wingdings 2</vt:lpstr>
      <vt:lpstr>Wingdings 3</vt:lpstr>
      <vt:lpstr>Integral</vt:lpstr>
      <vt:lpstr>Rastem s knjigo</vt:lpstr>
      <vt:lpstr>1. Kdaj se je rodil pisatelj  in prevajalec Boštjan Gorenc - Pižama?</vt:lpstr>
      <vt:lpstr> ŽAL JE ODGOVOR NAPAČEN.</vt:lpstr>
      <vt:lpstr>Bravo! </vt:lpstr>
      <vt:lpstr>2. Kje se je rodil Boštjan Gorenc - Pižama?</vt:lpstr>
      <vt:lpstr> ŽAL JE ODGOVOR NAPAČEN.</vt:lpstr>
      <vt:lpstr>Bravo! </vt:lpstr>
      <vt:lpstr>   3. Boštjan Gorenc – Pižama je:</vt:lpstr>
      <vt:lpstr> ŽAL JE ODGOVOR NAPAČEN.</vt:lpstr>
      <vt:lpstr>Bravo! </vt:lpstr>
      <vt:lpstr>4. Kot prevajalec se ukvarja predvsem z otroško in fantazijsko literaturo.</vt:lpstr>
      <vt:lpstr> ŽAL JE ODGOVOR NAPAČEN.</vt:lpstr>
      <vt:lpstr>Bravo! </vt:lpstr>
      <vt:lpstr>5. Katero serijo knjig je prevedel?</vt:lpstr>
      <vt:lpstr> ŽAL JE ODGOVOR NAPAČEN.</vt:lpstr>
      <vt:lpstr>Bravo! </vt:lpstr>
      <vt:lpstr>6. V študijskih letih se je spoznal tudi z gledališko improvizacijo. </vt:lpstr>
      <vt:lpstr> ŽAL JE ODGOVOR NAPAČEN.</vt:lpstr>
      <vt:lpstr>Bravo! </vt:lpstr>
      <vt:lpstr>7. Dr. Kozma Ahačič je:</vt:lpstr>
      <vt:lpstr> ŽAL JE ODGOVOR NAPAČEN.</vt:lpstr>
      <vt:lpstr>Bravo! </vt:lpstr>
      <vt:lpstr>8. Projekt Rastem s knjigo poteka za sedmošolce letos že …</vt:lpstr>
      <vt:lpstr> ŽAL JE ODGOVOR NAPAČEN.</vt:lpstr>
      <vt:lpstr>Bravo! </vt:lpstr>
      <vt:lpstr>9. Uradni začetek projekta je 8. februarja, ko je …</vt:lpstr>
      <vt:lpstr> ŽAL JE ODGOVOR NAPAČEN.</vt:lpstr>
      <vt:lpstr>Bravo! </vt:lpstr>
      <vt:lpstr>10. V okviru projekta prejmejo v dar knjige …</vt:lpstr>
      <vt:lpstr> ŽAL JE ODGOVOR NAPAČEN.</vt:lpstr>
      <vt:lpstr>Bravo! </vt:lpstr>
      <vt:lpstr>   Čestitam! Prišel/-la si do konca kviza 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Mojca Kristan</cp:lastModifiedBy>
  <cp:revision>77</cp:revision>
  <cp:lastPrinted>1601-01-01T00:00:00Z</cp:lastPrinted>
  <dcterms:created xsi:type="dcterms:W3CDTF">1601-01-01T00:00:00Z</dcterms:created>
  <dcterms:modified xsi:type="dcterms:W3CDTF">2023-06-07T07:02:23Z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