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6" r:id="rId1"/>
  </p:sldMasterIdLst>
  <p:sldIdLst>
    <p:sldId id="256" r:id="rId2"/>
    <p:sldId id="257" r:id="rId3"/>
    <p:sldId id="258" r:id="rId4"/>
    <p:sldId id="260" r:id="rId5"/>
    <p:sldId id="261" r:id="rId6"/>
    <p:sldId id="290" r:id="rId7"/>
    <p:sldId id="291" r:id="rId8"/>
    <p:sldId id="265" r:id="rId9"/>
    <p:sldId id="294" r:id="rId10"/>
    <p:sldId id="295" r:id="rId11"/>
    <p:sldId id="289" r:id="rId12"/>
    <p:sldId id="292" r:id="rId13"/>
    <p:sldId id="293" r:id="rId14"/>
    <p:sldId id="288" r:id="rId15"/>
    <p:sldId id="296" r:id="rId16"/>
    <p:sldId id="297" r:id="rId17"/>
    <p:sldId id="269" r:id="rId18"/>
    <p:sldId id="300" r:id="rId19"/>
    <p:sldId id="301" r:id="rId20"/>
    <p:sldId id="279" r:id="rId21"/>
    <p:sldId id="302" r:id="rId22"/>
    <p:sldId id="303" r:id="rId23"/>
    <p:sldId id="283" r:id="rId24"/>
    <p:sldId id="304" r:id="rId25"/>
    <p:sldId id="305" r:id="rId26"/>
    <p:sldId id="306" r:id="rId27"/>
    <p:sldId id="307" r:id="rId28"/>
    <p:sldId id="308" r:id="rId29"/>
    <p:sldId id="27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7" autoAdjust="0"/>
    <p:restoredTop sz="94660"/>
  </p:normalViewPr>
  <p:slideViewPr>
    <p:cSldViewPr>
      <p:cViewPr varScale="1">
        <p:scale>
          <a:sx n="104" d="100"/>
          <a:sy n="104" d="100"/>
        </p:scale>
        <p:origin x="3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EBE5C-6CB0-450D-8E40-2191DB07B9C7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01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53F58-76AC-4ACF-8FF9-F098F9A4C84A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310199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89CEB-102A-4932-B71A-81FC9C9A4C76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76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DE0D0-9443-474C-A020-940D1E2DC537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419983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36FCE-7116-46E9-82A5-4847D67413C7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51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F7D86-2422-457D-8276-C04DF791CB1B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130190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F7CF17-291D-4039-8D5A-D55A9CDF045C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337592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25AC5-69B7-462E-BBD9-0AC63D417470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45437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35A70-B65A-4F1D-88CA-97DA27DF3CD9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392793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950D19-A206-42F7-94F0-8FC1A97C3BA8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415477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21648-AEE2-40D7-B6B9-5B107442B730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69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D1950D19-A206-42F7-94F0-8FC1A97C3BA8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8547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905000"/>
            <a:ext cx="6019800" cy="2209800"/>
          </a:xfrm>
        </p:spPr>
        <p:txBody>
          <a:bodyPr/>
          <a:lstStyle/>
          <a:p>
            <a:pPr eaLnBrk="1" hangingPunct="1"/>
            <a:r>
              <a:rPr lang="hr-HR" altLang="sl-SI" sz="6300" dirty="0"/>
              <a:t>Rastem s knjigo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altLang="sl-SI" dirty="0"/>
              <a:t>2023/2024</a:t>
            </a:r>
          </a:p>
        </p:txBody>
      </p:sp>
      <p:pic>
        <p:nvPicPr>
          <p:cNvPr id="1026" name="Picture 2" descr="https://www.jakrs.si/fileadmin/_processed_/f/d/csm_MODRI_OTOK_-_JAK_naslovka_manjse_9e2b48753e.jpg">
            <a:extLst>
              <a:ext uri="{FF2B5EF4-FFF2-40B4-BE49-F238E27FC236}">
                <a16:creationId xmlns:a16="http://schemas.microsoft.com/office/drawing/2014/main" id="{53A6AD73-480D-48D2-807C-E4390F475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341376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l-SI" sz="3200" dirty="0"/>
              <a:t>4. </a:t>
            </a:r>
            <a:r>
              <a:rPr lang="sl-SI" dirty="0"/>
              <a:t>diplomirala iz slovenistike in anglistike</a:t>
            </a:r>
            <a:r>
              <a:rPr lang="sv-SE" sz="3200" dirty="0">
                <a:effectLst/>
              </a:rPr>
              <a:t>.</a:t>
            </a:r>
            <a:endParaRPr lang="sl-SI" sz="3200" dirty="0">
              <a:effectLst/>
            </a:endParaRPr>
          </a:p>
        </p:txBody>
      </p:sp>
      <p:sp>
        <p:nvSpPr>
          <p:cNvPr id="12" name="Zaobljeni pravokotnik 11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Res je.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6" name="Zaobljeni pravokotnik 5">
            <a:hlinkClick r:id="rId3" action="ppaction://hlinksldjump"/>
          </p:cNvPr>
          <p:cNvSpPr/>
          <p:nvPr/>
        </p:nvSpPr>
        <p:spPr>
          <a:xfrm>
            <a:off x="762000" y="34290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Ni res.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</a:t>
            </a:r>
            <a:r>
              <a:rPr lang="hr-HR" altLang="sl-SI">
                <a:hlinkClick r:id="rId2" action="ppaction://hlinksldjump"/>
              </a:rPr>
              <a:t>  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l-SI" sz="2400" dirty="0"/>
              <a:t>5. </a:t>
            </a:r>
            <a:r>
              <a:rPr lang="sl-SI" sz="2400" dirty="0" err="1"/>
              <a:t>KaterA</a:t>
            </a:r>
            <a:r>
              <a:rPr lang="sl-SI" sz="2400" dirty="0"/>
              <a:t> DELA JE NAPISALA?</a:t>
            </a:r>
          </a:p>
        </p:txBody>
      </p:sp>
      <p:sp>
        <p:nvSpPr>
          <p:cNvPr id="11" name="Zaobljeni pravokotnik 10">
            <a:hlinkClick r:id="rId2" action="ppaction://hlinksldjump"/>
          </p:cNvPr>
          <p:cNvSpPr/>
          <p:nvPr/>
        </p:nvSpPr>
        <p:spPr>
          <a:xfrm>
            <a:off x="761999" y="2514600"/>
            <a:ext cx="4495799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Serija knjig Pet prijateljev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12" name="Zaobljeni pravokotnik 11">
            <a:hlinkClick r:id="rId2" action="ppaction://hlinksldjump"/>
          </p:cNvPr>
          <p:cNvSpPr/>
          <p:nvPr/>
        </p:nvSpPr>
        <p:spPr>
          <a:xfrm>
            <a:off x="735013" y="3505200"/>
            <a:ext cx="4522786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Pod milim nebom, Nebo v očesu lipicanca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3" name="Zaobljeni pravokotnik 12">
            <a:hlinkClick r:id="rId3" action="ppaction://hlinksldjump"/>
          </p:cNvPr>
          <p:cNvSpPr/>
          <p:nvPr/>
        </p:nvSpPr>
        <p:spPr>
          <a:xfrm>
            <a:off x="735012" y="4560888"/>
            <a:ext cx="4522787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i="1" dirty="0"/>
          </a:p>
          <a:p>
            <a:pPr algn="ctr">
              <a:defRPr/>
            </a:pPr>
            <a:r>
              <a:rPr lang="pl-PL" dirty="0"/>
              <a:t>O velikanu, ki je kradel letne čase, </a:t>
            </a:r>
            <a:r>
              <a:rPr lang="sl-SI" dirty="0"/>
              <a:t>Začarano poletje, Na vrtu spomladi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8096" y="585216"/>
            <a:ext cx="7994904" cy="149961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l-SI" dirty="0"/>
              <a:t>6. Doslej je bilo objavljenih in uprizorjenih preko 20 njenih radijskih in gledaliških iger za otroke.</a:t>
            </a:r>
            <a:r>
              <a:rPr lang="sl-SI" dirty="0">
                <a:effectLst/>
              </a:rPr>
              <a:t> </a:t>
            </a:r>
            <a:endParaRPr lang="sl-SI" dirty="0"/>
          </a:p>
        </p:txBody>
      </p:sp>
      <p:sp>
        <p:nvSpPr>
          <p:cNvPr id="8" name="Zaobljeni pravokotnik 7">
            <a:hlinkClick r:id="rId2" action="ppaction://hlinksldjump"/>
          </p:cNvPr>
          <p:cNvSpPr/>
          <p:nvPr/>
        </p:nvSpPr>
        <p:spPr>
          <a:xfrm>
            <a:off x="762000" y="34290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Ni res.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6" name="Zaobljeni pravokotnik 5">
            <a:hlinkClick r:id="rId3" action="ppaction://hlinksldjump"/>
          </p:cNvPr>
          <p:cNvSpPr/>
          <p:nvPr/>
        </p:nvSpPr>
        <p:spPr>
          <a:xfrm>
            <a:off x="768409" y="2503918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Res je.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</a:t>
            </a:r>
            <a:r>
              <a:rPr lang="hr-HR" altLang="sl-SI">
                <a:hlinkClick r:id="rId2" action="ppaction://hlinksldjump"/>
              </a:rPr>
              <a:t> 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1. Kdaj se je </a:t>
            </a:r>
            <a:r>
              <a:rPr lang="sl-SI" dirty="0" err="1"/>
              <a:t>rodilA</a:t>
            </a:r>
            <a:r>
              <a:rPr lang="sl-SI" dirty="0"/>
              <a:t> </a:t>
            </a:r>
            <a:r>
              <a:rPr lang="sl-SI" dirty="0" err="1"/>
              <a:t>pisateljICA</a:t>
            </a:r>
            <a:r>
              <a:rPr lang="sl-SI" dirty="0"/>
              <a:t>  Irena ANDROJNA?</a:t>
            </a:r>
          </a:p>
        </p:txBody>
      </p:sp>
      <p:sp>
        <p:nvSpPr>
          <p:cNvPr id="2" name="Zaobljeni pravokotnik 1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Leta 1970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5" name="Zaobljeni pravokotnik 4">
            <a:hlinkClick r:id="rId3" action="ppaction://hlinksldjump"/>
          </p:cNvPr>
          <p:cNvSpPr/>
          <p:nvPr/>
        </p:nvSpPr>
        <p:spPr>
          <a:xfrm>
            <a:off x="735013" y="3505200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Leta 1968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6" name="Zaobljeni pravokotnik 5">
            <a:hlinkClick r:id="rId2" action="ppaction://hlinksldjump"/>
          </p:cNvPr>
          <p:cNvSpPr/>
          <p:nvPr/>
        </p:nvSpPr>
        <p:spPr>
          <a:xfrm>
            <a:off x="735013" y="4560888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Leta 1966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02686" y="914400"/>
            <a:ext cx="8534400" cy="758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l-SI" sz="3600" dirty="0"/>
              <a:t>8. Projekt Rastem s knjigo poteka za sedmošolce letos že …</a:t>
            </a:r>
          </a:p>
        </p:txBody>
      </p:sp>
      <p:sp>
        <p:nvSpPr>
          <p:cNvPr id="11" name="Zaobljeni pravokotnik 10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sedemnajstič.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12" name="Zaobljeni pravokotnik 11">
            <a:hlinkClick r:id="rId2" action="ppaction://hlinksldjump"/>
          </p:cNvPr>
          <p:cNvSpPr/>
          <p:nvPr/>
        </p:nvSpPr>
        <p:spPr>
          <a:xfrm>
            <a:off x="735013" y="35052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šestnajstič.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3" name="Zaobljeni pravokotnik 12">
            <a:hlinkClick r:id="rId3" action="ppaction://hlinksldjump"/>
          </p:cNvPr>
          <p:cNvSpPr/>
          <p:nvPr/>
        </p:nvSpPr>
        <p:spPr>
          <a:xfrm>
            <a:off x="735013" y="4560888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osemnajstič.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797069"/>
            <a:ext cx="8686800" cy="758825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l-SI" sz="2800" dirty="0">
                <a:solidFill>
                  <a:schemeClr val="tx1">
                    <a:lumMod val="85000"/>
                  </a:schemeClr>
                </a:solidFill>
              </a:rPr>
              <a:t>9. Uradni začetek projekta je 8. februarja, ko je …</a:t>
            </a:r>
          </a:p>
        </p:txBody>
      </p:sp>
      <p:sp>
        <p:nvSpPr>
          <p:cNvPr id="8" name="Zaobljeni pravokotnik 7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svetovni dan knjige.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9" name="Zaobljeni pravokotnik 8">
            <a:hlinkClick r:id="rId3" action="ppaction://hlinksldjump"/>
          </p:cNvPr>
          <p:cNvSpPr/>
          <p:nvPr/>
        </p:nvSpPr>
        <p:spPr>
          <a:xfrm>
            <a:off x="735013" y="3505200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mednarodni dan pismenosti.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0" name="Zaobljeni pravokotnik 9">
            <a:hlinkClick r:id="rId2" action="ppaction://hlinksldjump"/>
          </p:cNvPr>
          <p:cNvSpPr/>
          <p:nvPr/>
        </p:nvSpPr>
        <p:spPr>
          <a:xfrm>
            <a:off x="735013" y="4560888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mednarodni dan knjig za otroke.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534400" cy="758825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l-SI" sz="2800" dirty="0">
                <a:solidFill>
                  <a:schemeClr val="tx1">
                    <a:lumMod val="85000"/>
                  </a:schemeClr>
                </a:solidFill>
              </a:rPr>
              <a:t>10. V okviru projekta prejmejo v dar knjige …</a:t>
            </a:r>
          </a:p>
        </p:txBody>
      </p:sp>
      <p:sp>
        <p:nvSpPr>
          <p:cNvPr id="8" name="Zaobljeni pravokotnik 7">
            <a:hlinkClick r:id="rId2" action="ppaction://hlinksldjump"/>
          </p:cNvPr>
          <p:cNvSpPr/>
          <p:nvPr/>
        </p:nvSpPr>
        <p:spPr>
          <a:xfrm>
            <a:off x="761999" y="2514600"/>
            <a:ext cx="3352799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sedmošolci.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9" name="Zaobljeni pravokotnik 8">
            <a:hlinkClick r:id="rId2" action="ppaction://hlinksldjump"/>
          </p:cNvPr>
          <p:cNvSpPr/>
          <p:nvPr/>
        </p:nvSpPr>
        <p:spPr>
          <a:xfrm>
            <a:off x="735013" y="3505200"/>
            <a:ext cx="3379786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vsi osnovnošolci in srednješolci.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0" name="Zaobljeni pravokotnik 9">
            <a:hlinkClick r:id="rId3" action="ppaction://hlinksldjump"/>
          </p:cNvPr>
          <p:cNvSpPr/>
          <p:nvPr/>
        </p:nvSpPr>
        <p:spPr>
          <a:xfrm>
            <a:off x="735012" y="4560888"/>
            <a:ext cx="3379787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sedmošolci in dijaki prvih letnikov srednjih šol.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nadaljevanje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1200"/>
            <a:ext cx="8229600" cy="3124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sz="9600" dirty="0">
                <a:solidFill>
                  <a:srgbClr val="7B9899"/>
                </a:solidFill>
              </a:rPr>
              <a:t> </a:t>
            </a:r>
            <a:br>
              <a:rPr lang="hr-HR" altLang="sl-SI" sz="9600" dirty="0">
                <a:solidFill>
                  <a:srgbClr val="7B9899"/>
                </a:solidFill>
              </a:rPr>
            </a:br>
            <a:br>
              <a:rPr lang="hr-HR" altLang="sl-SI" sz="9600" dirty="0">
                <a:solidFill>
                  <a:srgbClr val="7B9899"/>
                </a:solidFill>
              </a:rPr>
            </a:br>
            <a:r>
              <a:rPr lang="hr-HR" altLang="sl-SI" sz="5400" dirty="0">
                <a:solidFill>
                  <a:schemeClr val="accent1"/>
                </a:solidFill>
              </a:rPr>
              <a:t>Čestitam!</a:t>
            </a:r>
            <a:br>
              <a:rPr lang="hr-HR" altLang="sl-SI" sz="9600" dirty="0">
                <a:solidFill>
                  <a:schemeClr val="accent1"/>
                </a:solidFill>
              </a:rPr>
            </a:br>
            <a:r>
              <a:rPr lang="hr-HR" altLang="sl-SI" sz="4000" dirty="0" err="1">
                <a:solidFill>
                  <a:schemeClr val="accent1"/>
                </a:solidFill>
              </a:rPr>
              <a:t>Prišel</a:t>
            </a:r>
            <a:r>
              <a:rPr lang="hr-HR" altLang="sl-SI" sz="4000" dirty="0">
                <a:solidFill>
                  <a:schemeClr val="accent1"/>
                </a:solidFill>
              </a:rPr>
              <a:t>/-</a:t>
            </a:r>
            <a:r>
              <a:rPr lang="hr-HR" altLang="sl-SI" sz="4000" dirty="0" err="1">
                <a:solidFill>
                  <a:schemeClr val="accent1"/>
                </a:solidFill>
              </a:rPr>
              <a:t>la</a:t>
            </a:r>
            <a:r>
              <a:rPr lang="hr-HR" altLang="sl-SI" sz="4000" dirty="0">
                <a:solidFill>
                  <a:schemeClr val="accent1"/>
                </a:solidFill>
              </a:rPr>
              <a:t> si do konca kviza  </a:t>
            </a:r>
            <a:r>
              <a:rPr lang="hr-HR" altLang="sl-SI" sz="9600" dirty="0">
                <a:solidFill>
                  <a:schemeClr val="accent1"/>
                </a:solidFill>
                <a:sym typeface="Wingdings" pitchFamily="2" charset="2"/>
              </a:rPr>
              <a:t></a:t>
            </a:r>
            <a:endParaRPr lang="hr-HR" altLang="sl-SI" sz="9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520940" cy="5486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dirty="0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520940" cy="3579849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19200"/>
            <a:ext cx="7520940" cy="5486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dirty="0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520940" cy="357984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 dirty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 dirty="0"/>
              <a:t>                   Odgovor je </a:t>
            </a:r>
            <a:r>
              <a:rPr lang="hr-HR" altLang="sl-SI" dirty="0" err="1"/>
              <a:t>pravilen</a:t>
            </a:r>
            <a:r>
              <a:rPr lang="hr-HR" altLang="sl-SI" dirty="0"/>
              <a:t>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 dirty="0"/>
              <a:t>                   Za </a:t>
            </a:r>
            <a:r>
              <a:rPr lang="hr-HR" altLang="sl-SI" dirty="0" err="1"/>
              <a:t>naslednje</a:t>
            </a:r>
            <a:r>
              <a:rPr lang="hr-HR" altLang="sl-SI" dirty="0"/>
              <a:t> </a:t>
            </a:r>
            <a:r>
              <a:rPr lang="hr-HR" altLang="sl-SI" dirty="0" err="1"/>
              <a:t>vprašanje</a:t>
            </a:r>
            <a:r>
              <a:rPr lang="hr-HR" altLang="sl-SI" dirty="0"/>
              <a:t>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 dirty="0"/>
              <a:t>                   </a:t>
            </a:r>
            <a:r>
              <a:rPr lang="hr-HR" altLang="sl-SI" dirty="0">
                <a:hlinkClick r:id="rId2" action="ppaction://hlinksldjump"/>
              </a:rPr>
              <a:t>… </a:t>
            </a:r>
            <a:r>
              <a:rPr lang="hr-HR" altLang="sl-SI" dirty="0" err="1">
                <a:hlinkClick r:id="rId2" action="ppaction://hlinksldjump"/>
              </a:rPr>
              <a:t>tukaj</a:t>
            </a:r>
            <a:r>
              <a:rPr lang="hr-HR" altLang="sl-SI" dirty="0">
                <a:hlinkClick r:id="rId2" action="ppaction://hlinksldjump"/>
              </a:rPr>
              <a:t>!</a:t>
            </a:r>
            <a:endParaRPr lang="hr-HR" altLang="sl-SI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l-SI" dirty="0"/>
              <a:t>2. Kje je ZAPOSLENA?</a:t>
            </a:r>
          </a:p>
        </p:txBody>
      </p:sp>
      <p:sp>
        <p:nvSpPr>
          <p:cNvPr id="20" name="Zaobljeni pravokotnik 19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dirty="0"/>
              <a:t>Na Upravni akademiji.</a:t>
            </a:r>
            <a:endParaRPr lang="sl-SI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21" name="Zaobljeni pravokotnik 20">
            <a:hlinkClick r:id="rId3" action="ppaction://hlinksldjump"/>
          </p:cNvPr>
          <p:cNvSpPr/>
          <p:nvPr/>
        </p:nvSpPr>
        <p:spPr>
          <a:xfrm>
            <a:off x="735013" y="35052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Na Upravni šoli.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22" name="Zaobljeni pravokotnik 21">
            <a:hlinkClick r:id="rId3" action="ppaction://hlinksldjump"/>
          </p:cNvPr>
          <p:cNvSpPr/>
          <p:nvPr/>
        </p:nvSpPr>
        <p:spPr>
          <a:xfrm>
            <a:off x="735013" y="4560888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Na Pravni šoli.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371600"/>
            <a:ext cx="7520940" cy="5486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dirty="0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86000"/>
            <a:ext cx="7520940" cy="3579849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 dirty="0"/>
              <a:t>   Na </a:t>
            </a:r>
            <a:r>
              <a:rPr lang="hr-HR" altLang="sl-SI" dirty="0" err="1"/>
              <a:t>vprašanje</a:t>
            </a:r>
            <a:r>
              <a:rPr lang="hr-HR" altLang="sl-SI" dirty="0"/>
              <a:t> si narobe </a:t>
            </a:r>
            <a:r>
              <a:rPr lang="hr-HR" altLang="sl-SI" dirty="0" err="1"/>
              <a:t>odgovoril</a:t>
            </a:r>
            <a:r>
              <a:rPr lang="hr-HR" altLang="sl-SI" dirty="0"/>
              <a:t>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buFont typeface="Wingdings" pitchFamily="2" charset="2"/>
              <a:buNone/>
            </a:pPr>
            <a:r>
              <a:rPr lang="hr-HR" altLang="sl-SI" dirty="0"/>
              <a:t>   S klikom na </a:t>
            </a:r>
            <a:r>
              <a:rPr lang="hr-HR" altLang="sl-SI" dirty="0" err="1"/>
              <a:t>spodnjo</a:t>
            </a:r>
            <a:r>
              <a:rPr lang="hr-HR" altLang="sl-SI" dirty="0"/>
              <a:t> </a:t>
            </a:r>
            <a:r>
              <a:rPr lang="hr-HR" altLang="sl-SI" dirty="0" err="1"/>
              <a:t>povezavo</a:t>
            </a:r>
            <a:r>
              <a:rPr lang="hr-HR" altLang="sl-SI" dirty="0"/>
              <a:t> se </a:t>
            </a:r>
            <a:r>
              <a:rPr lang="hr-HR" altLang="sl-SI" dirty="0" err="1"/>
              <a:t>vrneš</a:t>
            </a:r>
            <a:r>
              <a:rPr lang="hr-HR" altLang="sl-SI" dirty="0"/>
              <a:t> na </a:t>
            </a:r>
            <a:r>
              <a:rPr lang="hr-HR" altLang="sl-SI" dirty="0" err="1"/>
              <a:t>vprašanje</a:t>
            </a:r>
            <a:r>
              <a:rPr lang="hr-HR" altLang="sl-SI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buFont typeface="Wingdings" pitchFamily="2" charset="2"/>
              <a:buNone/>
            </a:pPr>
            <a:r>
              <a:rPr lang="hr-HR" altLang="sl-SI" dirty="0"/>
              <a:t>                       </a:t>
            </a:r>
            <a:r>
              <a:rPr lang="hr-HR" altLang="sl-SI" dirty="0" err="1">
                <a:hlinkClick r:id="rId2" action="ppaction://hlinksldjump"/>
              </a:rPr>
              <a:t>Nazaj</a:t>
            </a:r>
            <a:r>
              <a:rPr lang="hr-HR" altLang="sl-SI" dirty="0">
                <a:hlinkClick r:id="rId2" action="ppaction://hlinksldjump"/>
              </a:rPr>
              <a:t> na </a:t>
            </a:r>
            <a:r>
              <a:rPr lang="hr-HR" altLang="sl-SI" dirty="0" err="1">
                <a:hlinkClick r:id="rId2" action="ppaction://hlinksldjump"/>
              </a:rPr>
              <a:t>vprašanje</a:t>
            </a:r>
            <a:endParaRPr lang="hr-HR" altLang="sl-SI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520940" cy="5486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dirty="0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2" y="546099"/>
            <a:ext cx="8534400" cy="758825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hr-HR" altLang="sl-SI" sz="2800" dirty="0">
                <a:solidFill>
                  <a:srgbClr val="7B9899"/>
                </a:solidFill>
              </a:rPr>
            </a:br>
            <a:br>
              <a:rPr lang="hr-HR" altLang="sl-SI" sz="2800" dirty="0">
                <a:solidFill>
                  <a:srgbClr val="7B9899"/>
                </a:solidFill>
              </a:rPr>
            </a:br>
            <a:br>
              <a:rPr lang="hr-HR" altLang="sl-SI" sz="2800" dirty="0">
                <a:solidFill>
                  <a:srgbClr val="7B9899"/>
                </a:solidFill>
              </a:rPr>
            </a:br>
            <a:r>
              <a:rPr lang="hr-HR" altLang="sl-SI" sz="2800" dirty="0">
                <a:solidFill>
                  <a:srgbClr val="7B9899"/>
                </a:solidFill>
              </a:rPr>
              <a:t>3. </a:t>
            </a:r>
            <a:r>
              <a:rPr lang="sl-SI" sz="2400" dirty="0"/>
              <a:t>IRENA ANDROJNA </a:t>
            </a:r>
            <a:r>
              <a:rPr lang="sl-SI" sz="2800" dirty="0"/>
              <a:t>je:</a:t>
            </a:r>
            <a:endParaRPr lang="hr-HR" altLang="sl-SI" dirty="0">
              <a:solidFill>
                <a:srgbClr val="7B9899"/>
              </a:solidFill>
            </a:endParaRPr>
          </a:p>
        </p:txBody>
      </p:sp>
      <p:sp>
        <p:nvSpPr>
          <p:cNvPr id="11" name="Zaobljeni pravokotnik 10">
            <a:hlinkClick r:id="rId2" action="ppaction://hlinksldjump"/>
          </p:cNvPr>
          <p:cNvSpPr/>
          <p:nvPr/>
        </p:nvSpPr>
        <p:spPr>
          <a:xfrm>
            <a:off x="735013" y="3505200"/>
            <a:ext cx="4751386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Predvsem pesnica in prevajalka.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2" name="Zaobljeni pravokotnik 11">
            <a:hlinkClick r:id="rId2" action="ppaction://hlinksldjump"/>
          </p:cNvPr>
          <p:cNvSpPr/>
          <p:nvPr/>
        </p:nvSpPr>
        <p:spPr>
          <a:xfrm>
            <a:off x="735013" y="4560888"/>
            <a:ext cx="4751386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Prevajalka, igralka in pesnica.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7" name="Zaobljeni pravokotnik 6">
            <a:hlinkClick r:id="rId3" action="ppaction://hlinksldjump"/>
          </p:cNvPr>
          <p:cNvSpPr/>
          <p:nvPr/>
        </p:nvSpPr>
        <p:spPr>
          <a:xfrm>
            <a:off x="735012" y="2362200"/>
            <a:ext cx="4751387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Pisateljica, </a:t>
            </a:r>
            <a:r>
              <a:rPr lang="sl-SI" dirty="0"/>
              <a:t>lektorica in jezikovna svetovalka</a:t>
            </a:r>
            <a:r>
              <a:rPr lang="sl-SI" altLang="sl-SI" dirty="0"/>
              <a:t>.</a:t>
            </a:r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1934</TotalTime>
  <Words>659</Words>
  <Application>Microsoft Office PowerPoint</Application>
  <PresentationFormat>Diaprojekcija na zaslonu (4:3)</PresentationFormat>
  <Paragraphs>173</Paragraphs>
  <Slides>29</Slides>
  <Notes>0</Notes>
  <HiddenSlides>18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29</vt:i4>
      </vt:variant>
    </vt:vector>
  </HeadingPairs>
  <TitlesOfParts>
    <vt:vector size="36" baseType="lpstr">
      <vt:lpstr>Arial</vt:lpstr>
      <vt:lpstr>Tw Cen MT</vt:lpstr>
      <vt:lpstr>Tw Cen MT Condensed</vt:lpstr>
      <vt:lpstr>Wingdings</vt:lpstr>
      <vt:lpstr>Wingdings 2</vt:lpstr>
      <vt:lpstr>Wingdings 3</vt:lpstr>
      <vt:lpstr>Integral</vt:lpstr>
      <vt:lpstr>Rastem s knjigo</vt:lpstr>
      <vt:lpstr>1. Kdaj se je rodilA pisateljICA  Irena ANDROJNA?</vt:lpstr>
      <vt:lpstr> ŽAL JE ODGOVOR NAPAČEN.</vt:lpstr>
      <vt:lpstr>Bravo! </vt:lpstr>
      <vt:lpstr>2. Kje je ZAPOSLENA?</vt:lpstr>
      <vt:lpstr> ŽAL JE ODGOVOR NAPAČEN.</vt:lpstr>
      <vt:lpstr>Bravo! </vt:lpstr>
      <vt:lpstr>   3. IRENA ANDROJNA je:</vt:lpstr>
      <vt:lpstr> ŽAL JE ODGOVOR NAPAČEN.</vt:lpstr>
      <vt:lpstr>Bravo! </vt:lpstr>
      <vt:lpstr>4. diplomirala iz slovenistike in anglistike.</vt:lpstr>
      <vt:lpstr> ŽAL JE ODGOVOR NAPAČEN.</vt:lpstr>
      <vt:lpstr>Bravo! </vt:lpstr>
      <vt:lpstr>5. KaterA DELA JE NAPISALA?</vt:lpstr>
      <vt:lpstr> ŽAL JE ODGOVOR NAPAČEN.</vt:lpstr>
      <vt:lpstr>Bravo! </vt:lpstr>
      <vt:lpstr>6. Doslej je bilo objavljenih in uprizorjenih preko 20 njenih radijskih in gledaliških iger za otroke. </vt:lpstr>
      <vt:lpstr> ŽAL JE ODGOVOR NAPAČEN.</vt:lpstr>
      <vt:lpstr>Bravo! </vt:lpstr>
      <vt:lpstr>8. Projekt Rastem s knjigo poteka za sedmošolce letos že …</vt:lpstr>
      <vt:lpstr> ŽAL JE ODGOVOR NAPAČEN.</vt:lpstr>
      <vt:lpstr>Bravo! </vt:lpstr>
      <vt:lpstr>9. Uradni začetek projekta je 8. februarja, ko je …</vt:lpstr>
      <vt:lpstr> ŽAL JE ODGOVOR NAPAČEN.</vt:lpstr>
      <vt:lpstr>Bravo! </vt:lpstr>
      <vt:lpstr>10. V okviru projekta prejmejo v dar knjige …</vt:lpstr>
      <vt:lpstr> ŽAL JE ODGOVOR NAPAČEN.</vt:lpstr>
      <vt:lpstr>Bravo! </vt:lpstr>
      <vt:lpstr>   Čestitam! Prišel/-la si do konca kviza 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Mojca Kristan</cp:lastModifiedBy>
  <cp:revision>84</cp:revision>
  <cp:lastPrinted>1601-01-01T00:00:00Z</cp:lastPrinted>
  <dcterms:created xsi:type="dcterms:W3CDTF">1601-01-01T00:00:00Z</dcterms:created>
  <dcterms:modified xsi:type="dcterms:W3CDTF">2024-01-25T11:43:45Z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